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handoutMasterIdLst>
    <p:handoutMasterId r:id="rId16"/>
  </p:handoutMasterIdLst>
  <p:sldIdLst>
    <p:sldId id="256" r:id="rId2"/>
    <p:sldId id="259" r:id="rId3"/>
    <p:sldId id="257" r:id="rId4"/>
    <p:sldId id="260" r:id="rId5"/>
    <p:sldId id="262" r:id="rId6"/>
    <p:sldId id="261" r:id="rId7"/>
    <p:sldId id="264" r:id="rId8"/>
    <p:sldId id="265" r:id="rId9"/>
    <p:sldId id="266" r:id="rId10"/>
    <p:sldId id="267" r:id="rId11"/>
    <p:sldId id="268" r:id="rId12"/>
    <p:sldId id="269" r:id="rId13"/>
    <p:sldId id="270" r:id="rId14"/>
    <p:sldId id="271" r:id="rId15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48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Century Gothic" pitchFamily="34" charset="0"/>
              </a:defRPr>
            </a:lvl1pPr>
          </a:lstStyle>
          <a:p>
            <a:endParaRPr lang="ru-RU"/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entury Gothic" pitchFamily="34" charset="0"/>
              </a:defRPr>
            </a:lvl1pPr>
          </a:lstStyle>
          <a:p>
            <a:fld id="{5D9E4C79-2B80-429F-82FA-591F03218B8C}" type="datetimeFigureOut">
              <a:rPr lang="ru-RU"/>
              <a:pPr/>
              <a:t>07.06.2011</a:t>
            </a:fld>
            <a:endParaRPr lang="ru-RU"/>
          </a:p>
        </p:txBody>
      </p:sp>
      <p:sp>
        <p:nvSpPr>
          <p:cNvPr id="3584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Century Gothic" pitchFamily="34" charset="0"/>
              </a:defRPr>
            </a:lvl1pPr>
          </a:lstStyle>
          <a:p>
            <a:endParaRPr lang="ru-RU"/>
          </a:p>
        </p:txBody>
      </p:sp>
      <p:sp>
        <p:nvSpPr>
          <p:cNvPr id="3584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entury Gothic" pitchFamily="34" charset="0"/>
              </a:defRPr>
            </a:lvl1pPr>
          </a:lstStyle>
          <a:p>
            <a:fld id="{C781E410-1686-406B-AAB7-16EBA52C91FC}" type="slidenum">
              <a:rPr lang="ru-RU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Равнобедренный треугольник 6"/>
          <p:cNvSpPr/>
          <p:nvPr/>
        </p:nvSpPr>
        <p:spPr>
          <a:xfrm rot="16200000">
            <a:off x="7553325" y="5254626"/>
            <a:ext cx="1893887" cy="1293812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/>
          <a:lstStyle>
            <a:lvl1pPr algn="r">
              <a:defRPr sz="44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5" name="Дата 27"/>
          <p:cNvSpPr>
            <a:spLocks noGrp="1"/>
          </p:cNvSpPr>
          <p:nvPr>
            <p:ph type="dt" sz="half" idx="10"/>
          </p:nvPr>
        </p:nvSpPr>
        <p:spPr>
          <a:xfrm>
            <a:off x="1371600" y="6011863"/>
            <a:ext cx="5791200" cy="365125"/>
          </a:xfrm>
        </p:spPr>
        <p:txBody>
          <a:bodyPr tIns="0" bIns="0" anchor="t"/>
          <a:lstStyle>
            <a:lvl1pPr algn="r">
              <a:defRPr sz="1000" smtClean="0"/>
            </a:lvl1pPr>
          </a:lstStyle>
          <a:p>
            <a:pPr>
              <a:defRPr/>
            </a:pPr>
            <a:fld id="{5827FB98-8D8E-40F7-9CA3-AC46A13717BC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6" name="Нижний колонтитул 16"/>
          <p:cNvSpPr>
            <a:spLocks noGrp="1"/>
          </p:cNvSpPr>
          <p:nvPr>
            <p:ph type="ftr" sz="quarter" idx="11"/>
          </p:nvPr>
        </p:nvSpPr>
        <p:spPr>
          <a:xfrm>
            <a:off x="1371600" y="5649913"/>
            <a:ext cx="5791200" cy="365125"/>
          </a:xfrm>
        </p:spPr>
        <p:txBody>
          <a:bodyPr tIns="0" bIns="0"/>
          <a:lstStyle>
            <a:lvl1pPr algn="r">
              <a:defRPr sz="11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8391525" y="5753100"/>
            <a:ext cx="503238" cy="365125"/>
          </a:xfrm>
        </p:spPr>
        <p:txBody>
          <a:bodyPr anchor="ctr"/>
          <a:lstStyle>
            <a:lvl1pPr algn="ctr">
              <a:defRPr sz="1300" smtClean="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D125FE63-E007-49F2-9067-0E866B19DC5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BB7E06-DCD5-4C99-9FF8-9274B6DBCBA9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532755-195C-4013-B481-8AD212DDF07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DBD82-E36F-45A0-BF8C-3123F2AB742D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F774C5-0AAE-46DB-AD8D-2F1CBB0575B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4791075" y="6480175"/>
            <a:ext cx="2133600" cy="3016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BFD8B1-63E5-4003-852B-A70C5421C782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457200" y="6481763"/>
            <a:ext cx="4259263" cy="300037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C32C69-69F6-4073-9AF6-590265E363B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ый треугольник 8"/>
          <p:cNvSpPr/>
          <p:nvPr/>
        </p:nvSpPr>
        <p:spPr>
          <a:xfrm flipV="1">
            <a:off x="6350" y="6350"/>
            <a:ext cx="9131300" cy="6837363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Равнобедренный треугольник 7"/>
          <p:cNvSpPr/>
          <p:nvPr/>
        </p:nvSpPr>
        <p:spPr>
          <a:xfrm rot="5400000" flipV="1">
            <a:off x="7553325" y="309563"/>
            <a:ext cx="1893888" cy="1293812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6" name="Прямая соединительная линия 10"/>
          <p:cNvCxnSpPr/>
          <p:nvPr/>
        </p:nvCxnSpPr>
        <p:spPr>
          <a:xfrm rot="10800000">
            <a:off x="6469063" y="9525"/>
            <a:ext cx="2673350" cy="1900238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Прямая соединительная линия 9"/>
          <p:cNvCxnSpPr/>
          <p:nvPr/>
        </p:nvCxnSpPr>
        <p:spPr>
          <a:xfrm flipV="1">
            <a:off x="0" y="6350"/>
            <a:ext cx="9137650" cy="6845300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/>
          <a:lstStyle>
            <a:lvl1pPr marL="0" algn="l">
              <a:buNone/>
              <a:defRPr sz="3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Дата 3"/>
          <p:cNvSpPr>
            <a:spLocks noGrp="1"/>
          </p:cNvSpPr>
          <p:nvPr>
            <p:ph type="dt" sz="half" idx="10"/>
          </p:nvPr>
        </p:nvSpPr>
        <p:spPr>
          <a:xfrm>
            <a:off x="6956425" y="6477000"/>
            <a:ext cx="2133600" cy="3048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F13766-A831-4664-B158-0E97DB40D107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9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2619375" y="6481763"/>
            <a:ext cx="4260850" cy="300037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8450263" y="809625"/>
            <a:ext cx="503237" cy="30003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9C8C8A-1FE1-4BA8-8F6D-8D4F35A67FB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4E1096-C731-47CD-87F6-1F82390E4F89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6F3350-4535-455F-B7B4-40600C11BC6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>
          <a:xfrm>
            <a:off x="4791075" y="6481763"/>
            <a:ext cx="2130425" cy="3016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307D5F-F825-4031-8D1F-538D8FF58256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>
          <a:xfrm>
            <a:off x="457200" y="6481763"/>
            <a:ext cx="4260850" cy="3016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>
          <a:xfrm>
            <a:off x="7589838" y="6483350"/>
            <a:ext cx="503237" cy="301625"/>
          </a:xfrm>
        </p:spPr>
        <p:txBody>
          <a:bodyPr/>
          <a:lstStyle>
            <a:lvl1pPr algn="ctr">
              <a:defRPr smtClean="0"/>
            </a:lvl1pPr>
          </a:lstStyle>
          <a:p>
            <a:pPr>
              <a:defRPr/>
            </a:pPr>
            <a:fld id="{2A1F1907-B030-4A4C-861F-41D25FBB0C4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5EA6B2-FAAA-4F09-83BD-1B3C0E909097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4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80DA1C-87C9-47E1-879F-B009066CEC4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E7694E-E60B-4E62-8717-4959B416A67E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5A475C-CCA9-483F-886C-2D1C054C52A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278563" y="6556375"/>
            <a:ext cx="2133600" cy="301625"/>
          </a:xfrm>
        </p:spPr>
        <p:txBody>
          <a:bodyPr/>
          <a:lstStyle>
            <a:lvl1pPr>
              <a:defRPr sz="900" smtClean="0"/>
            </a:lvl1pPr>
          </a:lstStyle>
          <a:p>
            <a:pPr>
              <a:defRPr/>
            </a:pPr>
            <a:fld id="{17ED697D-E2FD-441A-9CB5-D993A4E2C3FF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1135063" y="6556375"/>
            <a:ext cx="5143500" cy="301625"/>
          </a:xfrm>
        </p:spPr>
        <p:txBody>
          <a:bodyPr/>
          <a:lstStyle>
            <a:lvl1pPr>
              <a:defRPr sz="9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410575" y="6556375"/>
            <a:ext cx="503238" cy="301625"/>
          </a:xfrm>
        </p:spPr>
        <p:txBody>
          <a:bodyPr/>
          <a:lstStyle>
            <a:lvl1pPr>
              <a:defRPr sz="900" smtClean="0"/>
            </a:lvl1pPr>
          </a:lstStyle>
          <a:p>
            <a:pPr>
              <a:defRPr/>
            </a:pPr>
            <a:fld id="{D9C7B02B-54EB-48AA-9BBF-66FE0B76F0F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>
            <a:normAutofit/>
          </a:bodyPr>
          <a:lstStyle>
            <a:lvl1pPr marL="0" indent="0">
              <a:buNone/>
              <a:defRPr sz="3200"/>
            </a:lvl1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108700" y="6556375"/>
            <a:ext cx="2101850" cy="301625"/>
          </a:xfrm>
        </p:spPr>
        <p:txBody>
          <a:bodyPr/>
          <a:lstStyle>
            <a:lvl1pPr>
              <a:defRPr sz="900" smtClean="0"/>
            </a:lvl1pPr>
          </a:lstStyle>
          <a:p>
            <a:pPr>
              <a:defRPr/>
            </a:pPr>
            <a:fld id="{2FA3019B-F02A-4519-9EE2-AA28F151A4FB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1169988" y="6557963"/>
            <a:ext cx="4948237" cy="301625"/>
          </a:xfrm>
        </p:spPr>
        <p:txBody>
          <a:bodyPr/>
          <a:lstStyle>
            <a:lvl1pPr>
              <a:defRPr sz="9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216900" y="6556375"/>
            <a:ext cx="366713" cy="301625"/>
          </a:xfrm>
        </p:spPr>
        <p:txBody>
          <a:bodyPr/>
          <a:lstStyle>
            <a:lvl1pPr algn="ctr">
              <a:defRPr sz="900" smtClean="0"/>
            </a:lvl1pPr>
          </a:lstStyle>
          <a:p>
            <a:pPr>
              <a:defRPr/>
            </a:pPr>
            <a:fld id="{1AEB5B36-7BF5-4F6F-8B2A-B37E613F6CF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Прямоугольный треугольник 10"/>
          <p:cNvSpPr/>
          <p:nvPr/>
        </p:nvSpPr>
        <p:spPr>
          <a:xfrm>
            <a:off x="6350" y="14288"/>
            <a:ext cx="9131300" cy="6837362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8" name="Прямая соединительная линия 7"/>
          <p:cNvCxnSpPr/>
          <p:nvPr/>
        </p:nvCxnSpPr>
        <p:spPr>
          <a:xfrm>
            <a:off x="0" y="6350"/>
            <a:ext cx="9137650" cy="6845300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Прямая соединительная линия 8"/>
          <p:cNvCxnSpPr/>
          <p:nvPr/>
        </p:nvCxnSpPr>
        <p:spPr>
          <a:xfrm rot="10800000" flipV="1">
            <a:off x="6469063" y="4948238"/>
            <a:ext cx="2673350" cy="1900237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268288"/>
            <a:ext cx="8229600" cy="1398587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30" name="Текст 12"/>
          <p:cNvSpPr>
            <a:spLocks noGrp="1"/>
          </p:cNvSpPr>
          <p:nvPr>
            <p:ph type="body" idx="1"/>
          </p:nvPr>
        </p:nvSpPr>
        <p:spPr bwMode="auto">
          <a:xfrm>
            <a:off x="457200" y="1882775"/>
            <a:ext cx="82296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4791075" y="6481763"/>
            <a:ext cx="2133600" cy="301625"/>
          </a:xfrm>
          <a:prstGeom prst="rect">
            <a:avLst/>
          </a:prstGeom>
        </p:spPr>
        <p:txBody>
          <a:bodyPr vert="horz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 b="0" smtClean="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fld id="{F6509016-8D5A-4906-B17B-B3C822E4EC26}" type="datetimeFigureOut">
              <a:rPr lang="ru-RU"/>
              <a:pPr>
                <a:defRPr/>
              </a:pPr>
              <a:t>07.06.2011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457200" y="6481763"/>
            <a:ext cx="4259263" cy="301625"/>
          </a:xfrm>
          <a:prstGeom prst="rect">
            <a:avLst/>
          </a:prstGeom>
        </p:spPr>
        <p:txBody>
          <a:bodyPr vert="horz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7589838" y="6481763"/>
            <a:ext cx="503237" cy="301625"/>
          </a:xfrm>
          <a:prstGeom prst="rect">
            <a:avLst/>
          </a:prstGeom>
        </p:spPr>
        <p:txBody>
          <a:bodyPr vert="horz" anchor="b"/>
          <a:lstStyle>
            <a:lvl1pPr algn="ct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 smtClean="0">
                <a:solidFill>
                  <a:schemeClr val="tx1"/>
                </a:solidFill>
                <a:latin typeface="+mn-lt"/>
              </a:defRPr>
            </a:lvl1pPr>
          </a:lstStyle>
          <a:p>
            <a:pPr>
              <a:defRPr/>
            </a:pPr>
            <a:fld id="{2AC68E51-25FA-42BA-AA96-9A1D883E67C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84" r:id="rId1"/>
    <p:sldLayoutId id="2147483685" r:id="rId2"/>
    <p:sldLayoutId id="2147483686" r:id="rId3"/>
    <p:sldLayoutId id="2147483687" r:id="rId4"/>
    <p:sldLayoutId id="2147483688" r:id="rId5"/>
    <p:sldLayoutId id="2147483683" r:id="rId6"/>
    <p:sldLayoutId id="2147483682" r:id="rId7"/>
    <p:sldLayoutId id="2147483689" r:id="rId8"/>
    <p:sldLayoutId id="2147483690" r:id="rId9"/>
    <p:sldLayoutId id="2147483681" r:id="rId10"/>
    <p:sldLayoutId id="2147483680" r:id="rId11"/>
  </p:sldLayoutIdLst>
  <p:txStyles>
    <p:titleStyle>
      <a:lvl1pPr marL="484188" indent="-484188" algn="l" rtl="0" fontAlgn="base">
        <a:spcBef>
          <a:spcPct val="0"/>
        </a:spcBef>
        <a:spcAft>
          <a:spcPct val="0"/>
        </a:spcAft>
        <a:defRPr sz="4200" kern="1200">
          <a:ln w="6350">
            <a:solidFill>
              <a:schemeClr val="accent1">
                <a:shade val="43000"/>
              </a:schemeClr>
            </a:solidFill>
          </a:ln>
          <a:solidFill>
            <a:srgbClr val="FF5C9C"/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  <a:lvl2pPr marL="484188" indent="-484188" algn="l" rtl="0" fontAlgn="base">
        <a:spcBef>
          <a:spcPct val="0"/>
        </a:spcBef>
        <a:spcAft>
          <a:spcPct val="0"/>
        </a:spcAft>
        <a:defRPr sz="4200">
          <a:solidFill>
            <a:srgbClr val="FF5C9C"/>
          </a:solidFill>
          <a:latin typeface="Century Gothic" pitchFamily="34" charset="0"/>
        </a:defRPr>
      </a:lvl2pPr>
      <a:lvl3pPr marL="484188" indent="-484188" algn="l" rtl="0" fontAlgn="base">
        <a:spcBef>
          <a:spcPct val="0"/>
        </a:spcBef>
        <a:spcAft>
          <a:spcPct val="0"/>
        </a:spcAft>
        <a:defRPr sz="4200">
          <a:solidFill>
            <a:srgbClr val="FF5C9C"/>
          </a:solidFill>
          <a:latin typeface="Century Gothic" pitchFamily="34" charset="0"/>
        </a:defRPr>
      </a:lvl3pPr>
      <a:lvl4pPr marL="484188" indent="-484188" algn="l" rtl="0" fontAlgn="base">
        <a:spcBef>
          <a:spcPct val="0"/>
        </a:spcBef>
        <a:spcAft>
          <a:spcPct val="0"/>
        </a:spcAft>
        <a:defRPr sz="4200">
          <a:solidFill>
            <a:srgbClr val="FF5C9C"/>
          </a:solidFill>
          <a:latin typeface="Century Gothic" pitchFamily="34" charset="0"/>
        </a:defRPr>
      </a:lvl4pPr>
      <a:lvl5pPr marL="484188" indent="-484188" algn="l" rtl="0" fontAlgn="base">
        <a:spcBef>
          <a:spcPct val="0"/>
        </a:spcBef>
        <a:spcAft>
          <a:spcPct val="0"/>
        </a:spcAft>
        <a:defRPr sz="4200">
          <a:solidFill>
            <a:srgbClr val="FF5C9C"/>
          </a:solidFill>
          <a:latin typeface="Century Gothic" pitchFamily="34" charset="0"/>
        </a:defRPr>
      </a:lvl5pPr>
      <a:lvl6pPr marL="941388" indent="-484188" algn="l" rtl="0" fontAlgn="base">
        <a:spcBef>
          <a:spcPct val="0"/>
        </a:spcBef>
        <a:spcAft>
          <a:spcPct val="0"/>
        </a:spcAft>
        <a:defRPr sz="4200">
          <a:solidFill>
            <a:srgbClr val="FF5C9C"/>
          </a:solidFill>
          <a:latin typeface="Century Gothic" pitchFamily="34" charset="0"/>
        </a:defRPr>
      </a:lvl6pPr>
      <a:lvl7pPr marL="1398588" indent="-484188" algn="l" rtl="0" fontAlgn="base">
        <a:spcBef>
          <a:spcPct val="0"/>
        </a:spcBef>
        <a:spcAft>
          <a:spcPct val="0"/>
        </a:spcAft>
        <a:defRPr sz="4200">
          <a:solidFill>
            <a:srgbClr val="FF5C9C"/>
          </a:solidFill>
          <a:latin typeface="Century Gothic" pitchFamily="34" charset="0"/>
        </a:defRPr>
      </a:lvl7pPr>
      <a:lvl8pPr marL="1855788" indent="-484188" algn="l" rtl="0" fontAlgn="base">
        <a:spcBef>
          <a:spcPct val="0"/>
        </a:spcBef>
        <a:spcAft>
          <a:spcPct val="0"/>
        </a:spcAft>
        <a:defRPr sz="4200">
          <a:solidFill>
            <a:srgbClr val="FF5C9C"/>
          </a:solidFill>
          <a:latin typeface="Century Gothic" pitchFamily="34" charset="0"/>
        </a:defRPr>
      </a:lvl8pPr>
      <a:lvl9pPr marL="2312988" indent="-484188" algn="l" rtl="0" fontAlgn="base">
        <a:spcBef>
          <a:spcPct val="0"/>
        </a:spcBef>
        <a:spcAft>
          <a:spcPct val="0"/>
        </a:spcAft>
        <a:defRPr sz="4200">
          <a:solidFill>
            <a:srgbClr val="FF5C9C"/>
          </a:solidFill>
          <a:latin typeface="Century Gothic" pitchFamily="34" charset="0"/>
        </a:defRPr>
      </a:lvl9pPr>
    </p:titleStyle>
    <p:bodyStyle>
      <a:lvl1pPr marL="447675" indent="-382588" algn="l" rtl="0" fontAlgn="base">
        <a:spcBef>
          <a:spcPct val="200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"/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325" indent="-2857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95000"/>
        <a:buFont typeface="Verdana" pitchFamily="34" charset="0"/>
        <a:buChar char="›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49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0955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09550" algn="l" rtl="0" fontAlgn="base">
        <a:spcBef>
          <a:spcPct val="20000"/>
        </a:spcBef>
        <a:spcAft>
          <a:spcPct val="0"/>
        </a:spcAft>
        <a:buClr>
          <a:srgbClr val="FF90B2"/>
        </a:buClr>
        <a:buFont typeface="Wingdings 2" pitchFamily="18" charset="2"/>
        <a:buChar char=""/>
        <a:defRPr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6" name="Text Box 4"/>
          <p:cNvSpPr txBox="1">
            <a:spLocks noChangeArrowheads="1"/>
          </p:cNvSpPr>
          <p:nvPr/>
        </p:nvSpPr>
        <p:spPr bwMode="auto">
          <a:xfrm>
            <a:off x="1547813" y="4581525"/>
            <a:ext cx="2665412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000">
                <a:latin typeface="Times New Roman" pitchFamily="18" charset="0"/>
              </a:rPr>
              <a:t>Лекция 15</a:t>
            </a:r>
          </a:p>
        </p:txBody>
      </p:sp>
      <p:sp>
        <p:nvSpPr>
          <p:cNvPr id="13317" name="Text Box 5"/>
          <p:cNvSpPr txBox="1">
            <a:spLocks noChangeArrowheads="1"/>
          </p:cNvSpPr>
          <p:nvPr/>
        </p:nvSpPr>
        <p:spPr bwMode="auto">
          <a:xfrm>
            <a:off x="1403350" y="1916113"/>
            <a:ext cx="5976938" cy="1311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4000">
                <a:latin typeface="Times New Roman" pitchFamily="18" charset="0"/>
              </a:rPr>
              <a:t>Управление денежными средствами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142852"/>
            <a:ext cx="8229600" cy="1399032"/>
          </a:xfrm>
        </p:spPr>
        <p:txBody>
          <a:bodyPr/>
          <a:lstStyle/>
          <a:p>
            <a:pPr indent="0" algn="ctr" fontAlgn="auto">
              <a:spcAft>
                <a:spcPts val="0"/>
              </a:spcAft>
              <a:defRPr/>
            </a:pPr>
            <a:r>
              <a:rPr lang="ru-RU" sz="2800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В западной практике наибольшее распространение получили </a:t>
            </a:r>
            <a:r>
              <a:rPr lang="ru-RU" sz="2800" b="1" dirty="0" smtClean="0">
                <a:solidFill>
                  <a:schemeClr val="bg1"/>
                </a:solidFill>
              </a:rPr>
              <a:t>модель Баумола и модель Миллера – Орра</a:t>
            </a:r>
            <a:r>
              <a:rPr lang="ru-RU" sz="2800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.</a:t>
            </a:r>
            <a:endParaRPr lang="ru-RU" sz="2800" b="1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214313" y="1722438"/>
            <a:ext cx="4281487" cy="4921250"/>
          </a:xfrm>
        </p:spPr>
        <p:txBody>
          <a:bodyPr>
            <a:normAutofit fontScale="625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sz="2400" b="1" dirty="0" smtClean="0">
                <a:solidFill>
                  <a:schemeClr val="bg1"/>
                </a:solidFill>
              </a:rPr>
              <a:t>Модель Баумола </a:t>
            </a:r>
            <a:r>
              <a:rPr lang="ru-RU" b="1" dirty="0" smtClean="0"/>
              <a:t>была разработана В. Баумолом (W. Baumol) в 1952 г.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/>
              <a:t>Предполагается, что предприятие начинает работать, имея максимальный и целесообразный для него уровень денежных средств, и затем постоянно расходует их в течение некоторого периода времени. Все поступающие средства от реализации товаров и услуг предприятие вкладывает в краткосрочные ценные бумаги. Как только запас денежных средств истощается, т.е. становится равным нулю или достигает некоторого заданного уровня безопасности, предприятие продает часть ценных бумаг и тем самым пополняет запас денежных средств до первоначальной величины.</a:t>
            </a:r>
            <a:endParaRPr lang="ru-RU" b="1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00563" y="1785938"/>
            <a:ext cx="4352925" cy="4921250"/>
          </a:xfrm>
        </p:spPr>
        <p:txBody>
          <a:bodyPr>
            <a:normAutofit fontScale="625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sz="2400" b="1" dirty="0" smtClean="0">
                <a:solidFill>
                  <a:schemeClr val="bg1"/>
                </a:solidFill>
              </a:rPr>
              <a:t>Модель Миллера – Орра</a:t>
            </a:r>
            <a:r>
              <a:rPr lang="ru-RU" b="1" dirty="0" smtClean="0">
                <a:solidFill>
                  <a:schemeClr val="bg1"/>
                </a:solidFill>
              </a:rPr>
              <a:t> </a:t>
            </a:r>
            <a:r>
              <a:rPr lang="ru-RU" b="1" dirty="0" smtClean="0"/>
              <a:t>была разработана М. Миллером (М. Miller) и Д. Орром (D. Оrr) в 1966 г.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/>
              <a:t>Данная модель представляет собой компромисс между простотой и реальностью. Она помогает ответить на вопрос: как предприятию следует управлять своим денежным запасом, если невозможно предсказать каждодневный отток или приток денежных средств? Миллер и Орр используют при построении модели процесс Бернулли – стохастический процесс, в котором поступление и расходование денег от периода к периоду являются независимыми случайными событиями.</a:t>
            </a:r>
            <a:endParaRPr lang="ru-RU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85720" y="267494"/>
            <a:ext cx="8401080" cy="1399032"/>
          </a:xfrm>
        </p:spPr>
        <p:txBody>
          <a:bodyPr>
            <a:normAutofit fontScale="90000"/>
          </a:bodyPr>
          <a:lstStyle/>
          <a:p>
            <a:pPr indent="0" fontAlgn="auto">
              <a:spcAft>
                <a:spcPts val="0"/>
              </a:spcAft>
              <a:defRPr/>
            </a:pPr>
            <a:r>
              <a:rPr lang="ru-RU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Методы управления денежными средствами предусматривают:</a:t>
            </a:r>
            <a:endParaRPr lang="ru-RU" b="1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23554" name="Содержимое 2"/>
          <p:cNvSpPr>
            <a:spLocks noGrp="1"/>
          </p:cNvSpPr>
          <p:nvPr>
            <p:ph sz="half" idx="1"/>
          </p:nvPr>
        </p:nvSpPr>
        <p:spPr>
          <a:xfrm>
            <a:off x="357188" y="2286000"/>
            <a:ext cx="4038600" cy="3248025"/>
          </a:xfrm>
        </p:spPr>
        <p:txBody>
          <a:bodyPr/>
          <a:lstStyle/>
          <a:p>
            <a:r>
              <a:rPr lang="ru-RU" sz="2800" b="1" smtClean="0">
                <a:solidFill>
                  <a:schemeClr val="bg1"/>
                </a:solidFill>
              </a:rPr>
              <a:t>- синхронизацию денежных потоков;</a:t>
            </a:r>
          </a:p>
          <a:p>
            <a:endParaRPr lang="ru-RU" sz="2800" b="1" smtClean="0">
              <a:solidFill>
                <a:schemeClr val="bg1"/>
              </a:solidFill>
            </a:endParaRPr>
          </a:p>
          <a:p>
            <a:r>
              <a:rPr lang="ru-RU" sz="2800" b="1" smtClean="0">
                <a:solidFill>
                  <a:schemeClr val="bg1"/>
                </a:solidFill>
              </a:rPr>
              <a:t>- использование денежных средств в пути;</a:t>
            </a:r>
          </a:p>
        </p:txBody>
      </p:sp>
      <p:sp>
        <p:nvSpPr>
          <p:cNvPr id="23555" name="Содержимое 3"/>
          <p:cNvSpPr>
            <a:spLocks noGrp="1"/>
          </p:cNvSpPr>
          <p:nvPr>
            <p:ph sz="half" idx="2"/>
          </p:nvPr>
        </p:nvSpPr>
        <p:spPr>
          <a:xfrm>
            <a:off x="4572000" y="2286000"/>
            <a:ext cx="4038600" cy="3319463"/>
          </a:xfrm>
        </p:spPr>
        <p:txBody>
          <a:bodyPr/>
          <a:lstStyle/>
          <a:p>
            <a:r>
              <a:rPr lang="ru-RU" sz="2800" b="1" smtClean="0">
                <a:solidFill>
                  <a:schemeClr val="bg1"/>
                </a:solidFill>
              </a:rPr>
              <a:t>- ускорение денежных поступлений;</a:t>
            </a:r>
          </a:p>
          <a:p>
            <a:endParaRPr lang="ru-RU" sz="2800" b="1" smtClean="0">
              <a:solidFill>
                <a:schemeClr val="bg1"/>
              </a:solidFill>
            </a:endParaRPr>
          </a:p>
          <a:p>
            <a:r>
              <a:rPr lang="ru-RU" sz="2800" b="1" smtClean="0">
                <a:solidFill>
                  <a:schemeClr val="bg1"/>
                </a:solidFill>
              </a:rPr>
              <a:t>- контроль выплат.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0" y="214313"/>
            <a:ext cx="4714875" cy="6286500"/>
          </a:xfrm>
        </p:spPr>
        <p:txBody>
          <a:bodyPr>
            <a:normAutofit fontScale="625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u="sng" dirty="0" smtClean="0">
                <a:solidFill>
                  <a:schemeClr val="accent1"/>
                </a:solidFill>
              </a:rPr>
              <a:t>Синхронизация денежных потоков. </a:t>
            </a:r>
            <a:r>
              <a:rPr lang="ru-RU" b="1" dirty="0" smtClean="0">
                <a:solidFill>
                  <a:schemeClr val="bg1"/>
                </a:solidFill>
              </a:rPr>
              <a:t>Стараясь увеличить достоверность прогнозов, и добившись того, чтобы денежные поступления сочетались с денежными выплатами наилучшим образом, фирма может сократить текущий остаток на счете банка до минимума. Зная об этом, компании, занимающиеся предоставлением коммунальных услуг, нефтяные компании, компании по производству кредитных карточек и другие договариваются с поставщиками о перечислении сумм, подлежащих выплате, а с покупателями о получении задолженности в соответствии с постоянными в течение месяца «платежными циклами». Это способствует синхронизации денежных потоков и в свою очередь помогает сократить остаток средств на счете, уменьшить банковские кредиты, снизить расходы на выплату процентов и увеличить прибыль.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3438" y="1714500"/>
            <a:ext cx="4210050" cy="5000625"/>
          </a:xfrm>
        </p:spPr>
        <p:txBody>
          <a:bodyPr>
            <a:normAutofit fontScale="625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u="sng" dirty="0" smtClean="0">
                <a:solidFill>
                  <a:schemeClr val="accent1"/>
                </a:solidFill>
              </a:rPr>
              <a:t>Использование денежных средств в пути. </a:t>
            </a:r>
            <a:r>
              <a:rPr lang="ru-RU" b="1" dirty="0" smtClean="0">
                <a:solidFill>
                  <a:schemeClr val="bg1"/>
                </a:solidFill>
              </a:rPr>
              <a:t>Денежные средства в пути (float) есть разница между остатком денежных средств, отраженным в текущем счете фирмы и проходящим по банковским документам. Таким образом, на банковском счете в течение какого-то времени будет находиться дополнительная сумма денег, которая может быть использована. Если работа с дебиторами в данной фирме налажена лучше, чем у ее кредиторов (это характерно для крупных и более прибыльных фирм), то учетные документы фирмы будут показывать отрицательное сальдо; тогда как документы банка, который контролирует ее операции, - положительное.</a:t>
            </a:r>
            <a:endParaRPr lang="ru-RU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357188" y="500063"/>
            <a:ext cx="8401050" cy="5715000"/>
          </a:xfrm>
        </p:spPr>
        <p:txBody>
          <a:bodyPr>
            <a:normAutofit fontScale="92500" lnSpcReduction="1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u="sng" dirty="0" smtClean="0">
                <a:solidFill>
                  <a:schemeClr val="accent1"/>
                </a:solidFill>
              </a:rPr>
              <a:t>Контроль выплат. </a:t>
            </a:r>
            <a:r>
              <a:rPr lang="ru-RU" b="1" dirty="0" smtClean="0">
                <a:solidFill>
                  <a:schemeClr val="bg1"/>
                </a:solidFill>
              </a:rPr>
              <a:t>Ничто так не способствует контролю за денежными выплатами, как централизация расчетов с кредиторами. Это позволяет финансовому менеджеру правильно оценить поступающие потоки денежных средств по фирме в целом и составить график необходимых выплат. Кроме того, появляется возможность более эффективного контроля расчетов с кредиторами и движения средств в пути. Конечно, централизованной системе присущи также и недостатки – филиалы и местные отделения фирмы могут оказаться не в состоянии произвести своевременные расчеты за оказанные услуги, что чревато потерей благожелательного отношения клиентов и увеличением операционных затрат.</a:t>
            </a:r>
            <a:endParaRPr lang="ru-RU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142852"/>
            <a:ext cx="8229600" cy="1399032"/>
          </a:xfrm>
        </p:spPr>
        <p:txBody>
          <a:bodyPr/>
          <a:lstStyle/>
          <a:p>
            <a:pPr indent="0" fontAlgn="auto">
              <a:spcAft>
                <a:spcPts val="0"/>
              </a:spcAft>
              <a:defRPr/>
            </a:pPr>
            <a:r>
              <a:rPr lang="ru-RU" sz="2000" b="1" dirty="0" smtClean="0">
                <a:solidFill>
                  <a:schemeClr val="bg1"/>
                </a:solidFill>
              </a:rPr>
              <a:t>          </a:t>
            </a:r>
            <a:r>
              <a:rPr lang="ru-RU" sz="2000" b="1" u="sng" dirty="0" smtClean="0">
                <a:solidFill>
                  <a:schemeClr val="tx1"/>
                </a:solidFill>
              </a:rPr>
              <a:t>Ускорение денежных поступлений.</a:t>
            </a:r>
            <a:r>
              <a:rPr lang="ru-RU" sz="2000" b="1" dirty="0" smtClean="0">
                <a:solidFill>
                  <a:schemeClr val="tx1"/>
                </a:solidFill>
              </a:rPr>
              <a:t> </a:t>
            </a:r>
            <a:r>
              <a:rPr lang="ru-RU" sz="2000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Не менее важной проблемой при управлении денежными средствами является поиск способов увеличения их поступления на предприятие. </a:t>
            </a:r>
            <a:r>
              <a:rPr lang="ru-RU" sz="2000" b="1" u="sng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Основные из них:</a:t>
            </a:r>
            <a:endParaRPr lang="ru-RU" sz="2000" b="1" u="sng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2875" y="1643063"/>
            <a:ext cx="4572000" cy="4921250"/>
          </a:xfrm>
        </p:spPr>
        <p:txBody>
          <a:bodyPr>
            <a:normAutofit fontScale="775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1. </a:t>
            </a:r>
            <a:r>
              <a:rPr lang="ru-RU" b="1" dirty="0" smtClean="0"/>
              <a:t>Рекомендации по изысканию дополнительных денежных поступлений от основных средств предприятия;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2. </a:t>
            </a:r>
            <a:r>
              <a:rPr lang="ru-RU" b="1" dirty="0" smtClean="0"/>
              <a:t>Рекомендации по взысканию задолженности с целью ускорения оборачиваемости денежных средств;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3. </a:t>
            </a:r>
            <a:r>
              <a:rPr lang="ru-RU" b="1" dirty="0" smtClean="0"/>
              <a:t>Рекомендации по разграничению выплат кредиторам по степени приоритетности для уменьшения оттока денежных средств;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4. </a:t>
            </a:r>
            <a:r>
              <a:rPr lang="ru-RU" b="1" dirty="0" smtClean="0"/>
              <a:t>Рекомендации по реорганизации инвентарных запасов;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00563" y="1643063"/>
            <a:ext cx="4643437" cy="4921250"/>
          </a:xfrm>
        </p:spPr>
        <p:txBody>
          <a:bodyPr>
            <a:normAutofit fontScale="775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5. </a:t>
            </a:r>
            <a:r>
              <a:rPr lang="ru-RU" b="1" dirty="0" smtClean="0"/>
              <a:t>Рекомендации по увеличению притока денежных средств за счет пересмотра планов капитальных вложений;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6. </a:t>
            </a:r>
            <a:r>
              <a:rPr lang="ru-RU" b="1" dirty="0" smtClean="0"/>
              <a:t>Рекомендации по увеличению поступления денежных средств из заинтересованных финансовых источников, не связанных с взаимной торговлей: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7. </a:t>
            </a:r>
            <a:r>
              <a:rPr lang="ru-RU" b="1" dirty="0" smtClean="0"/>
              <a:t>Рекомендации по увеличению продаж:</a:t>
            </a:r>
            <a:endParaRPr lang="ru-RU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596" y="214290"/>
            <a:ext cx="8062912" cy="1295390"/>
          </a:xfrm>
        </p:spPr>
        <p:txBody>
          <a:bodyPr>
            <a:normAutofit fontScale="90000"/>
          </a:bodyPr>
          <a:lstStyle/>
          <a:p>
            <a:pPr marL="484632" indent="0" algn="l" fontAlgn="auto">
              <a:spcAft>
                <a:spcPts val="0"/>
              </a:spcAft>
              <a:defRPr/>
            </a:pPr>
            <a:r>
              <a:rPr lang="ru-RU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Денежные средства - это</a:t>
            </a:r>
            <a:endParaRPr lang="ru-RU" b="1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71472" y="1785926"/>
            <a:ext cx="8062912" cy="3536174"/>
          </a:xfrm>
        </p:spPr>
        <p:txBody>
          <a:bodyPr>
            <a:normAutofit fontScale="77500" lnSpcReduction="20000"/>
          </a:bodyPr>
          <a:lstStyle/>
          <a:p>
            <a:pPr algn="l" fontAlgn="auto">
              <a:spcAft>
                <a:spcPts val="0"/>
              </a:spcAft>
              <a:buFont typeface="Wingdings 2"/>
              <a:buNone/>
              <a:defRPr/>
            </a:pPr>
            <a:r>
              <a:rPr lang="ru-RU" b="1" dirty="0" smtClean="0">
                <a:solidFill>
                  <a:schemeClr val="bg1"/>
                </a:solidFill>
              </a:rPr>
              <a:t>аккумулированные в денежной форме на счетах в банках разного рода доходы и поступления, находящиеся в постоянном хозяйственном обороте у объединений, предприятий, организаций и учреждений (в т.ч. бюджетных, кредитных, страховых органов)</a:t>
            </a:r>
          </a:p>
          <a:p>
            <a:pPr algn="l" fontAlgn="auto">
              <a:spcAft>
                <a:spcPts val="0"/>
              </a:spcAft>
              <a:buFont typeface="Wingdings 2"/>
              <a:buNone/>
              <a:defRPr/>
            </a:pPr>
            <a:endParaRPr lang="ru-RU" b="1" dirty="0" smtClean="0">
              <a:solidFill>
                <a:schemeClr val="bg1"/>
              </a:solidFill>
            </a:endParaRPr>
          </a:p>
          <a:p>
            <a:pPr algn="l" fontAlgn="auto">
              <a:spcAft>
                <a:spcPts val="0"/>
              </a:spcAft>
              <a:buFont typeface="Wingdings 2"/>
              <a:buNone/>
              <a:defRPr/>
            </a:pPr>
            <a:endParaRPr lang="ru-RU" b="1" dirty="0" smtClean="0">
              <a:solidFill>
                <a:schemeClr val="bg1"/>
              </a:solidFill>
            </a:endParaRPr>
          </a:p>
          <a:p>
            <a:pPr algn="l" fontAlgn="auto">
              <a:spcAft>
                <a:spcPts val="0"/>
              </a:spcAft>
              <a:buFont typeface="Wingdings 2"/>
              <a:buNone/>
              <a:defRPr/>
            </a:pPr>
            <a:r>
              <a:rPr lang="ru-RU" b="1" dirty="0" smtClean="0">
                <a:solidFill>
                  <a:schemeClr val="bg1"/>
                </a:solidFill>
              </a:rPr>
              <a:t>     С позиции теории инвестирования </a:t>
            </a:r>
            <a:r>
              <a:rPr lang="ru-RU" b="1" dirty="0" smtClean="0">
                <a:solidFill>
                  <a:schemeClr val="accent1"/>
                </a:solidFill>
              </a:rPr>
              <a:t>денежные средства </a:t>
            </a:r>
            <a:r>
              <a:rPr lang="ru-RU" b="1" dirty="0" smtClean="0">
                <a:solidFill>
                  <a:schemeClr val="bg1"/>
                </a:solidFill>
              </a:rPr>
              <a:t>представляют собой один из частных случаев инвестирования в товарно-материальные ценности.</a:t>
            </a:r>
            <a:endParaRPr lang="ru-RU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642918"/>
            <a:ext cx="7239000" cy="1362075"/>
          </a:xfrm>
        </p:spPr>
        <p:txBody>
          <a:bodyPr/>
          <a:lstStyle/>
          <a:p>
            <a:pPr indent="0" algn="ctr" fontAlgn="auto">
              <a:spcAft>
                <a:spcPts val="0"/>
              </a:spcAft>
              <a:defRPr/>
            </a:pPr>
            <a:r>
              <a:rPr lang="ru-RU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Управление денежными средствами - это</a:t>
            </a:r>
            <a:endParaRPr lang="ru-RU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81000" y="2357438"/>
            <a:ext cx="7691438" cy="4286250"/>
          </a:xfrm>
        </p:spPr>
        <p:txBody>
          <a:bodyPr>
            <a:normAutofit/>
          </a:bodyPr>
          <a:lstStyle/>
          <a:p>
            <a:pPr fontAlgn="auto">
              <a:spcAft>
                <a:spcPts val="0"/>
              </a:spcAft>
              <a:buFont typeface="Wingdings 2"/>
              <a:buNone/>
              <a:defRPr/>
            </a:pPr>
            <a:r>
              <a:rPr lang="ru-RU" sz="2400" dirty="0" smtClean="0"/>
              <a:t>контроль и регулирование денежных операций на предприятии, в банке, брокерской фирме или другом учреждении, ставящее своей целью наиболее эффективное привлечение и использование денежных средств, в том числе оптимизацию сроков осуществления платежей, ускорение получения платежей, оптимизацию величины свободного денежного остатка и т. д.</a:t>
            </a:r>
            <a:endParaRPr lang="ru-RU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>
            <a:normAutofit fontScale="90000"/>
          </a:bodyPr>
          <a:lstStyle/>
          <a:p>
            <a:pPr indent="0" algn="ctr" fontAlgn="auto">
              <a:spcAft>
                <a:spcPts val="0"/>
              </a:spcAft>
              <a:defRPr/>
            </a:pPr>
            <a:r>
              <a:rPr lang="ru-RU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Основными задачами анализа денежных средств являются:</a:t>
            </a:r>
            <a:endParaRPr lang="ru-RU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0" y="2071688"/>
            <a:ext cx="4495800" cy="4135437"/>
          </a:xfrm>
        </p:spPr>
        <p:txBody>
          <a:bodyPr>
            <a:normAutofit fontScale="625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- оперативный, повседневный контроль за сохранностью наличных денежных средств и ценных бумаг в кассе предприятия;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endParaRPr lang="ru-RU" b="1" dirty="0" smtClean="0">
              <a:solidFill>
                <a:schemeClr val="bg1"/>
              </a:solidFill>
            </a:endParaRP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- контроль за использованием денежных средств строго по целевому назначению;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endParaRPr lang="ru-RU" b="1" dirty="0" smtClean="0">
              <a:solidFill>
                <a:schemeClr val="bg1"/>
              </a:solidFill>
            </a:endParaRP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- контроль за правильными и своевременными расчетами с бюджетом, банками, персоналом;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endParaRPr lang="ru-RU" b="1" dirty="0" smtClean="0">
              <a:solidFill>
                <a:schemeClr val="bg1"/>
              </a:solidFill>
            </a:endParaRP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- контроль за соблюдением форм расчетов, установленных в договорах с покупателями и поставщиками;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791075" y="2000250"/>
            <a:ext cx="4352925" cy="4564063"/>
          </a:xfrm>
        </p:spPr>
        <p:txBody>
          <a:bodyPr>
            <a:normAutofit fontScale="625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- своевременная выверка расчетов с дебиторами и кредиторами для исключения просроченной задолженности;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endParaRPr lang="ru-RU" b="1" dirty="0" smtClean="0">
              <a:solidFill>
                <a:schemeClr val="bg1"/>
              </a:solidFill>
            </a:endParaRP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- диагностика состояния абсолютной ликвидности предприятия;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endParaRPr lang="ru-RU" b="1" dirty="0" smtClean="0">
              <a:solidFill>
                <a:schemeClr val="bg1"/>
              </a:solidFill>
            </a:endParaRP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- прогнозирование способности предприятия погасить возникшие обязательства в установленные сроки;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endParaRPr lang="ru-RU" b="1" dirty="0" smtClean="0">
              <a:solidFill>
                <a:schemeClr val="bg1"/>
              </a:solidFill>
            </a:endParaRP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- способствование грамотному управлению денежными потоками предприятия.</a:t>
            </a:r>
            <a:endParaRPr lang="ru-RU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>
            <a:normAutofit fontScale="90000"/>
          </a:bodyPr>
          <a:lstStyle/>
          <a:p>
            <a:pPr indent="0" algn="ctr" fontAlgn="auto">
              <a:spcAft>
                <a:spcPts val="0"/>
              </a:spcAft>
              <a:defRPr/>
            </a:pPr>
            <a:r>
              <a:rPr lang="ru-RU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Основные принципы управления денежными средствами:</a:t>
            </a:r>
            <a:endParaRPr lang="ru-RU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214313" y="1722438"/>
            <a:ext cx="4281487" cy="4992687"/>
          </a:xfrm>
        </p:spPr>
        <p:txBody>
          <a:bodyPr>
            <a:normAutofit fontScale="700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dirty="0" smtClean="0"/>
              <a:t>совокупный денежный поток должен стремиться к некоторой положительной величине ("страховому запасу"), которая определяется уровнем риска, приемлемым с точки зрения данного предприятия;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dirty="0" smtClean="0"/>
              <a:t>должна быть обеспечена реализация как можно большего объема продукции путем установления разумных цен на нее;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dirty="0" smtClean="0"/>
              <a:t>необходимо максимально ускорить оборачиваемость всех видов запасов при обеспечении их бездефицитности как средства защиты от падения объемов продаж продукции;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722438"/>
            <a:ext cx="4352925" cy="4849812"/>
          </a:xfrm>
        </p:spPr>
        <p:txBody>
          <a:bodyPr>
            <a:normAutofit fontScale="700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dirty="0" smtClean="0"/>
              <a:t>деньги с дебиторов должны собираться как можно быстрее (при этом, однако, следует избегать чрезмерного давления на них, так как это может вызвать падение объемов продаж);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dirty="0" smtClean="0"/>
              <a:t>для ускорения этого процесса следует использовать разумные (экономически оправданные) скидки на продукцию и услуги;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dirty="0" smtClean="0"/>
              <a:t>следует добиваться разумных сроков выплаты кредиторской задолженности без ущерба для дальнейшей деятельности компании, а также скидок у поставщиков сырья и комплектующих.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85720" y="285728"/>
            <a:ext cx="7715304" cy="5715040"/>
          </a:xfrm>
        </p:spPr>
        <p:txBody>
          <a:bodyPr>
            <a:normAutofit fontScale="90000"/>
          </a:bodyPr>
          <a:lstStyle/>
          <a:p>
            <a:pPr indent="0" fontAlgn="auto">
              <a:spcAft>
                <a:spcPts val="0"/>
              </a:spcAft>
              <a:defRPr/>
            </a:pPr>
            <a:r>
              <a:rPr lang="ru-RU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         Одним из основных критериев правильности управленческих решений, принимаемых в финансовой сфере, является </a:t>
            </a:r>
            <a:r>
              <a:rPr lang="ru-RU" dirty="0" smtClean="0">
                <a:solidFill>
                  <a:schemeClr val="tx1"/>
                </a:solidFill>
              </a:rPr>
              <a:t>положительность совокупного потока денежных средств </a:t>
            </a:r>
            <a:r>
              <a:rPr lang="ru-RU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в любой момент времени (отрицательный денежный поток и/или отрицательный оборотный капитал - первый симптом финансового неблагополучия)</a:t>
            </a:r>
            <a:endParaRPr lang="ru-RU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00042"/>
            <a:ext cx="8229600" cy="1785950"/>
          </a:xfrm>
        </p:spPr>
        <p:txBody>
          <a:bodyPr>
            <a:noAutofit/>
          </a:bodyPr>
          <a:lstStyle/>
          <a:p>
            <a:pPr indent="0" fontAlgn="auto">
              <a:spcAft>
                <a:spcPts val="0"/>
              </a:spcAft>
              <a:defRPr/>
            </a:pPr>
            <a:r>
              <a:rPr lang="ru-RU" sz="2800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     </a:t>
            </a:r>
            <a:r>
              <a:rPr lang="ru-RU" sz="2800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Основой управления является наличие оперативной и достоверной учетной информации, формируемой на базе бухгалтерского и управленческого учета.</a:t>
            </a:r>
            <a:br>
              <a:rPr lang="ru-RU" sz="2800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</a:br>
            <a:r>
              <a:rPr lang="ru-RU" sz="2800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            Состав такой информации весьма разнообразен:</a:t>
            </a:r>
            <a:endParaRPr lang="ru-RU" sz="2800" b="1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2875" y="2786063"/>
            <a:ext cx="4572000" cy="3748087"/>
          </a:xfrm>
        </p:spPr>
        <p:txBody>
          <a:bodyPr>
            <a:normAutofit lnSpcReduction="1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движение средств на счетах и в кассе предприятия;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дебиторская и кредиторская задолженность предприятия;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бюджеты налоговых платежей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2928938"/>
            <a:ext cx="4495800" cy="3676650"/>
          </a:xfrm>
        </p:spPr>
        <p:txBody>
          <a:bodyPr>
            <a:normAutofit lnSpcReduction="1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графики выдачи и погашения кредитов, уплаты процентов;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>
                <a:solidFill>
                  <a:schemeClr val="bg1"/>
                </a:solidFill>
              </a:rPr>
              <a:t>бюджеты предстоящих закупок, требующих предварительной оплаты;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None/>
              <a:defRPr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85688" y="357166"/>
            <a:ext cx="8858312" cy="3304382"/>
          </a:xfrm>
        </p:spPr>
        <p:txBody>
          <a:bodyPr>
            <a:noAutofit/>
          </a:bodyPr>
          <a:lstStyle/>
          <a:p>
            <a:pPr indent="0" fontAlgn="auto">
              <a:spcAft>
                <a:spcPts val="0"/>
              </a:spcAft>
              <a:defRPr/>
            </a:pPr>
            <a:r>
              <a:rPr lang="ru-RU" sz="2400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         </a:t>
            </a:r>
            <a:r>
              <a:rPr lang="ru-RU" sz="2300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Но главная роль в управлении денежными средствами отводится </a:t>
            </a:r>
            <a:r>
              <a:rPr lang="ru-RU" sz="2300" b="1" dirty="0" smtClean="0">
                <a:solidFill>
                  <a:schemeClr val="tx1"/>
                </a:solidFill>
              </a:rPr>
              <a:t>обеспечению их сбалансированности по видам, объемам, временным интервалам и другим существенным характеристикам. </a:t>
            </a:r>
            <a:r>
              <a:rPr lang="ru-RU" sz="2300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Чтобы успешно решить эту задачу, нужно внедрить на предприятии системы планирования, учета, анализа и контроля. Ведь планирование хозяйственной деятельности предприятия в целом и движения денежных средств в частности существенно повышает эффективность управления денежными потоками,                     что приводит к:</a:t>
            </a:r>
            <a:endParaRPr lang="ru-RU" sz="2300" b="1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42875" y="4214813"/>
            <a:ext cx="4643438" cy="2357437"/>
          </a:xfrm>
        </p:spPr>
        <p:txBody>
          <a:bodyPr>
            <a:normAutofit fontScale="550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/>
              <a:t>сокращению текущих потребностей предприятия в них на основе увеличения оборачиваемости денежных активов и дебиторской задолженности, а также выбора рациональной структуры денежных потоков;</a:t>
            </a:r>
          </a:p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/>
              <a:t>эффективному использованию временно свободных денежных средств (в том числе страховых остатков) путем осуществления финансовых инвестиций предприятия.</a:t>
            </a:r>
            <a:endParaRPr lang="ru-RU" b="1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4143375"/>
            <a:ext cx="4495800" cy="2247900"/>
          </a:xfrm>
        </p:spPr>
        <p:txBody>
          <a:bodyPr>
            <a:normAutofit fontScale="550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b="1" dirty="0" smtClean="0"/>
              <a:t>обеспечению необходимой платежеспособности предприятия в текущем периоде путем синхронизации положительного и отрицательного денежного потока в разрезе каждого временного интервала.</a:t>
            </a:r>
            <a:endParaRPr lang="ru-RU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857232"/>
            <a:ext cx="8229600" cy="2214578"/>
          </a:xfrm>
        </p:spPr>
        <p:txBody>
          <a:bodyPr>
            <a:noAutofit/>
          </a:bodyPr>
          <a:lstStyle/>
          <a:p>
            <a:pPr indent="0" fontAlgn="auto">
              <a:spcAft>
                <a:spcPts val="0"/>
              </a:spcAft>
              <a:defRPr/>
            </a:pPr>
            <a:r>
              <a:rPr lang="ru-RU" sz="2800" b="1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>К денежным средствам могут быть применены модели, разработанные в теории управления запасами и позволяющие оптимизировать величину денежных средств. Речь идет о том, чтобы оценить:</a:t>
            </a:r>
            <a:r>
              <a:rPr lang="ru-RU" sz="1600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/>
            </a:r>
            <a:br>
              <a:rPr lang="ru-RU" sz="1600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</a:br>
            <a:r>
              <a:rPr lang="ru-RU" sz="1600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/>
            </a:r>
            <a:br>
              <a:rPr lang="ru-RU" sz="1600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</a:br>
            <a:r>
              <a:rPr lang="ru-RU" sz="1600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/>
            </a:r>
            <a:br>
              <a:rPr lang="ru-RU" sz="1600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</a:br>
            <a:r>
              <a:rPr lang="ru-RU" sz="1600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  <a:t/>
            </a:r>
            <a:br>
              <a:rPr lang="ru-RU" sz="1600" dirty="0" smtClean="0">
                <a:solidFill>
                  <a:schemeClr val="accent1">
                    <a:tint val="83000"/>
                    <a:satMod val="150000"/>
                  </a:schemeClr>
                </a:solidFill>
              </a:rPr>
            </a:br>
            <a:endParaRPr lang="ru-RU" sz="1600" dirty="0">
              <a:solidFill>
                <a:schemeClr val="accent1">
                  <a:tint val="83000"/>
                  <a:satMod val="150000"/>
                </a:schemeClr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0" y="3000375"/>
            <a:ext cx="4495800" cy="3214688"/>
          </a:xfrm>
        </p:spPr>
        <p:txBody>
          <a:bodyPr>
            <a:normAutofit fontScale="850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sz="2800" b="1" dirty="0" smtClean="0">
                <a:solidFill>
                  <a:schemeClr val="bg1"/>
                </a:solidFill>
              </a:rPr>
              <a:t>а) общий объем денежных средств и их эквивалентов;</a:t>
            </a:r>
            <a:br>
              <a:rPr lang="ru-RU" sz="2800" b="1" dirty="0" smtClean="0">
                <a:solidFill>
                  <a:schemeClr val="bg1"/>
                </a:solidFill>
              </a:rPr>
            </a:br>
            <a:r>
              <a:rPr lang="ru-RU" sz="2800" b="1" dirty="0" smtClean="0">
                <a:solidFill>
                  <a:schemeClr val="bg1"/>
                </a:solidFill>
              </a:rPr>
              <a:t/>
            </a:r>
            <a:br>
              <a:rPr lang="ru-RU" sz="2800" b="1" dirty="0" smtClean="0">
                <a:solidFill>
                  <a:schemeClr val="bg1"/>
                </a:solidFill>
              </a:rPr>
            </a:br>
            <a:r>
              <a:rPr lang="ru-RU" sz="2800" b="1" dirty="0" smtClean="0">
                <a:solidFill>
                  <a:schemeClr val="bg1"/>
                </a:solidFill>
              </a:rPr>
              <a:t>б) какую их долю следует держать на расчетном счете, а какую в виде быстрореализуемых ценных бумаг;</a:t>
            </a:r>
            <a:endParaRPr lang="ru-RU" b="1" dirty="0">
              <a:solidFill>
                <a:schemeClr val="bg1"/>
              </a:solidFill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3438" y="3000375"/>
            <a:ext cx="4038600" cy="2890838"/>
          </a:xfrm>
        </p:spPr>
        <p:txBody>
          <a:bodyPr>
            <a:normAutofit fontScale="85000" lnSpcReduction="20000"/>
          </a:bodyPr>
          <a:lstStyle/>
          <a:p>
            <a:pPr marL="448056" indent="-384048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ru-RU" sz="2800" b="1" dirty="0" smtClean="0">
                <a:solidFill>
                  <a:schemeClr val="bg1"/>
                </a:solidFill>
              </a:rPr>
              <a:t>в) когда и в каком объеме осуществлять взаимную трансформацию денежных средств и быстрореализуемых активов.</a:t>
            </a:r>
            <a:endParaRPr lang="ru-RU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Яркая">
  <a:themeElements>
    <a:clrScheme name="Яркая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Яркая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Яркая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55</TotalTime>
  <Words>862</Words>
  <Application>Microsoft Office PowerPoint</Application>
  <PresentationFormat>Экран (4:3)</PresentationFormat>
  <Paragraphs>53</Paragraphs>
  <Slides>14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Шаблон оформления</vt:lpstr>
      </vt:variant>
      <vt:variant>
        <vt:i4>8</vt:i4>
      </vt:variant>
      <vt:variant>
        <vt:lpstr>Заголовки слайдов</vt:lpstr>
      </vt:variant>
      <vt:variant>
        <vt:i4>14</vt:i4>
      </vt:variant>
    </vt:vector>
  </HeadingPairs>
  <TitlesOfParts>
    <vt:vector size="28" baseType="lpstr">
      <vt:lpstr>Century Gothic</vt:lpstr>
      <vt:lpstr>Arial</vt:lpstr>
      <vt:lpstr>Wingdings 2</vt:lpstr>
      <vt:lpstr>Verdana</vt:lpstr>
      <vt:lpstr>Calibri</vt:lpstr>
      <vt:lpstr>Times New Roman</vt:lpstr>
      <vt:lpstr>Яркая</vt:lpstr>
      <vt:lpstr>Яркая</vt:lpstr>
      <vt:lpstr>Яркая</vt:lpstr>
      <vt:lpstr>Яркая</vt:lpstr>
      <vt:lpstr>Яркая</vt:lpstr>
      <vt:lpstr>Яркая</vt:lpstr>
      <vt:lpstr>Яркая</vt:lpstr>
      <vt:lpstr>Яркая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Управление денежными средствами</dc:title>
  <dc:creator>Айгуль</dc:creator>
  <cp:lastModifiedBy>Komp</cp:lastModifiedBy>
  <cp:revision>8</cp:revision>
  <dcterms:created xsi:type="dcterms:W3CDTF">2011-04-06T13:19:25Z</dcterms:created>
  <dcterms:modified xsi:type="dcterms:W3CDTF">2011-06-07T11:08:34Z</dcterms:modified>
</cp:coreProperties>
</file>